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2B4795-F8C5-4834-9C9E-17801373C0D4}"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B4795-F8C5-4834-9C9E-17801373C0D4}"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B4795-F8C5-4834-9C9E-17801373C0D4}"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B4795-F8C5-4834-9C9E-17801373C0D4}"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B4795-F8C5-4834-9C9E-17801373C0D4}"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2B4795-F8C5-4834-9C9E-17801373C0D4}"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2B4795-F8C5-4834-9C9E-17801373C0D4}"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B4795-F8C5-4834-9C9E-17801373C0D4}"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B4795-F8C5-4834-9C9E-17801373C0D4}"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B4795-F8C5-4834-9C9E-17801373C0D4}"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B4795-F8C5-4834-9C9E-17801373C0D4}"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74AC-255D-4BA1-BEB5-9D41483C59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B4795-F8C5-4834-9C9E-17801373C0D4}" type="datetimeFigureOut">
              <a:rPr lang="en-US" smtClean="0"/>
              <a:pPr/>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974AC-255D-4BA1-BEB5-9D41483C59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286000"/>
          </a:xfrm>
        </p:spPr>
        <p:txBody>
          <a:bodyPr>
            <a:normAutofit fontScale="90000"/>
          </a:bodyPr>
          <a:lstStyle/>
          <a:p>
            <a:r>
              <a:rPr lang="en-US" dirty="0" smtClean="0"/>
              <a:t/>
            </a:r>
            <a:br>
              <a:rPr lang="en-US" dirty="0" smtClean="0"/>
            </a:br>
            <a:r>
              <a:rPr lang="en-US" dirty="0" smtClean="0">
                <a:solidFill>
                  <a:srgbClr val="FF0000"/>
                </a:solidFill>
              </a:rPr>
              <a:t>ELECTRICAL ENGG. DEPARTMENT</a:t>
            </a:r>
            <a:br>
              <a:rPr lang="en-US" dirty="0" smtClean="0">
                <a:solidFill>
                  <a:srgbClr val="FF0000"/>
                </a:solidFill>
              </a:rPr>
            </a:br>
            <a:r>
              <a:rPr lang="en-US" dirty="0" smtClean="0">
                <a:solidFill>
                  <a:srgbClr val="FF0000"/>
                </a:solidFill>
              </a:rPr>
              <a:t> ELECTRICAL POWER-II</a:t>
            </a:r>
            <a:br>
              <a:rPr lang="en-US" dirty="0" smtClean="0">
                <a:solidFill>
                  <a:srgbClr val="FF0000"/>
                </a:solidFill>
              </a:rPr>
            </a:br>
            <a:r>
              <a:rPr lang="en-US" dirty="0" smtClean="0">
                <a:solidFill>
                  <a:srgbClr val="FF0000"/>
                </a:solidFill>
              </a:rPr>
              <a:t>6</a:t>
            </a:r>
            <a:r>
              <a:rPr lang="en-US" baseline="30000" dirty="0" smtClean="0">
                <a:solidFill>
                  <a:srgbClr val="FF0000"/>
                </a:solidFill>
              </a:rPr>
              <a:t>TH</a:t>
            </a:r>
            <a:r>
              <a:rPr lang="en-US" dirty="0" smtClean="0">
                <a:solidFill>
                  <a:srgbClr val="FF0000"/>
                </a:solidFill>
              </a:rPr>
              <a:t> SEMESTER</a:t>
            </a:r>
            <a:endParaRPr lang="en-US" dirty="0">
              <a:solidFill>
                <a:srgbClr val="FF0000"/>
              </a:solidFill>
            </a:endParaRPr>
          </a:p>
        </p:txBody>
      </p:sp>
      <p:sp>
        <p:nvSpPr>
          <p:cNvPr id="3" name="Subtitle 2"/>
          <p:cNvSpPr>
            <a:spLocks noGrp="1"/>
          </p:cNvSpPr>
          <p:nvPr>
            <p:ph type="subTitle" idx="1"/>
          </p:nvPr>
        </p:nvSpPr>
        <p:spPr>
          <a:xfrm>
            <a:off x="1295400" y="3200400"/>
            <a:ext cx="7086600" cy="2667000"/>
          </a:xfrm>
        </p:spPr>
        <p:txBody>
          <a:bodyPr>
            <a:normAutofit fontScale="70000" lnSpcReduction="20000"/>
          </a:bodyPr>
          <a:lstStyle/>
          <a:p>
            <a:pPr algn="l"/>
            <a:r>
              <a:rPr lang="en-US" dirty="0" smtClean="0">
                <a:solidFill>
                  <a:srgbClr val="00B0F0"/>
                </a:solidFill>
              </a:rPr>
              <a:t>CHAPTER-5:OVERVOLTAGE PROTECTION</a:t>
            </a:r>
          </a:p>
          <a:p>
            <a:pPr algn="l"/>
            <a:r>
              <a:rPr lang="en-US" dirty="0" smtClean="0">
                <a:solidFill>
                  <a:srgbClr val="00B0F0"/>
                </a:solidFill>
              </a:rPr>
              <a:t>CHAPTER-6: TARIFF</a:t>
            </a:r>
          </a:p>
          <a:p>
            <a:pPr algn="l"/>
            <a:endParaRPr lang="en-US" dirty="0">
              <a:solidFill>
                <a:schemeClr val="tx1"/>
              </a:solidFill>
            </a:endParaRPr>
          </a:p>
          <a:p>
            <a:pPr algn="l"/>
            <a:r>
              <a:rPr lang="en-US" dirty="0" smtClean="0">
                <a:solidFill>
                  <a:schemeClr val="tx1"/>
                </a:solidFill>
              </a:rPr>
              <a:t>			</a:t>
            </a:r>
            <a:r>
              <a:rPr lang="en-US" dirty="0" smtClean="0">
                <a:solidFill>
                  <a:srgbClr val="002060"/>
                </a:solidFill>
              </a:rPr>
              <a:t>Presented By:</a:t>
            </a:r>
          </a:p>
          <a:p>
            <a:pPr algn="l"/>
            <a:r>
              <a:rPr lang="en-US" dirty="0">
                <a:solidFill>
                  <a:srgbClr val="002060"/>
                </a:solidFill>
              </a:rPr>
              <a:t>	</a:t>
            </a:r>
            <a:r>
              <a:rPr lang="en-US" dirty="0" smtClean="0">
                <a:solidFill>
                  <a:srgbClr val="002060"/>
                </a:solidFill>
              </a:rPr>
              <a:t>		Rajesh Chopra</a:t>
            </a:r>
          </a:p>
          <a:p>
            <a:pPr algn="l"/>
            <a:r>
              <a:rPr lang="en-US" dirty="0">
                <a:solidFill>
                  <a:srgbClr val="002060"/>
                </a:solidFill>
              </a:rPr>
              <a:t>	</a:t>
            </a:r>
            <a:r>
              <a:rPr lang="en-US" dirty="0" smtClean="0">
                <a:solidFill>
                  <a:srgbClr val="002060"/>
                </a:solidFill>
              </a:rPr>
              <a:t>		Lecturer Electrical </a:t>
            </a:r>
            <a:r>
              <a:rPr lang="en-US" dirty="0" err="1" smtClean="0">
                <a:solidFill>
                  <a:srgbClr val="002060"/>
                </a:solidFill>
              </a:rPr>
              <a:t>Engg</a:t>
            </a:r>
            <a:r>
              <a:rPr lang="en-US" dirty="0" smtClean="0">
                <a:solidFill>
                  <a:srgbClr val="002060"/>
                </a:solidFill>
              </a:rPr>
              <a:t>. </a:t>
            </a:r>
            <a:r>
              <a:rPr lang="en-US" dirty="0" err="1" smtClean="0">
                <a:solidFill>
                  <a:srgbClr val="002060"/>
                </a:solidFill>
              </a:rPr>
              <a:t>Deptt</a:t>
            </a:r>
            <a:r>
              <a:rPr lang="en-US" dirty="0" smtClean="0">
                <a:solidFill>
                  <a:srgbClr val="002060"/>
                </a:solidFill>
              </a:rPr>
              <a:t>.</a:t>
            </a:r>
          </a:p>
          <a:p>
            <a:pPr algn="l"/>
            <a:r>
              <a:rPr lang="en-US" dirty="0">
                <a:solidFill>
                  <a:srgbClr val="002060"/>
                </a:solidFill>
              </a:rPr>
              <a:t>	</a:t>
            </a:r>
            <a:r>
              <a:rPr lang="en-US" dirty="0" smtClean="0">
                <a:solidFill>
                  <a:srgbClr val="002060"/>
                </a:solidFill>
              </a:rPr>
              <a:t>		G.B.N</a:t>
            </a:r>
            <a:r>
              <a:rPr lang="en-US" dirty="0" smtClean="0">
                <a:solidFill>
                  <a:srgbClr val="002060"/>
                </a:solidFill>
              </a:rPr>
              <a:t>. Govt. Polytechnic</a:t>
            </a:r>
            <a:r>
              <a:rPr lang="en-US" dirty="0" smtClean="0">
                <a:solidFill>
                  <a:srgbClr val="002060"/>
                </a:solidFill>
              </a:rPr>
              <a:t>, </a:t>
            </a:r>
            <a:r>
              <a:rPr lang="en-US" dirty="0" err="1" smtClean="0">
                <a:solidFill>
                  <a:srgbClr val="002060"/>
                </a:solidFill>
              </a:rPr>
              <a:t>Nilokheri</a:t>
            </a:r>
            <a:r>
              <a:rPr lang="en-US" dirty="0" smtClean="0">
                <a:solidFill>
                  <a:schemeClr val="tx1"/>
                </a:solidFill>
              </a:rPr>
              <a:t>.</a:t>
            </a:r>
          </a:p>
          <a:p>
            <a:pPr algn="l"/>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2895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smtClean="0">
                <a:solidFill>
                  <a:srgbClr val="FF0000"/>
                </a:solidFill>
              </a:rPr>
              <a:t>Two part Tariff: </a:t>
            </a:r>
            <a:endParaRPr lang="en-US" sz="2400" b="1" i="1" dirty="0">
              <a:solidFill>
                <a:srgbClr val="FF0000"/>
              </a:solidFill>
            </a:endParaRPr>
          </a:p>
          <a:p>
            <a:r>
              <a:rPr lang="en-US" sz="2000" dirty="0">
                <a:solidFill>
                  <a:srgbClr val="0070C0"/>
                </a:solidFill>
              </a:rPr>
              <a:t> </a:t>
            </a:r>
            <a:r>
              <a:rPr lang="en-US" sz="2000" dirty="0" smtClean="0">
                <a:solidFill>
                  <a:srgbClr val="0070C0"/>
                </a:solidFill>
              </a:rPr>
              <a:t>                      </a:t>
            </a:r>
            <a:r>
              <a:rPr lang="en-US" sz="2000" b="1" dirty="0">
                <a:solidFill>
                  <a:srgbClr val="0070C0"/>
                </a:solidFill>
              </a:rPr>
              <a:t>The total charge is split into two components; fixed charges that </a:t>
            </a:r>
            <a:r>
              <a:rPr lang="en-US" sz="2000" b="1" dirty="0" smtClean="0">
                <a:solidFill>
                  <a:srgbClr val="0070C0"/>
                </a:solidFill>
              </a:rPr>
              <a:t>depend  upon </a:t>
            </a:r>
            <a:r>
              <a:rPr lang="en-US" sz="2000" b="1" dirty="0">
                <a:solidFill>
                  <a:srgbClr val="0070C0"/>
                </a:solidFill>
              </a:rPr>
              <a:t>the consumer’s </a:t>
            </a:r>
            <a:r>
              <a:rPr lang="en-US" sz="2000" b="1" i="1" dirty="0">
                <a:solidFill>
                  <a:srgbClr val="0070C0"/>
                </a:solidFill>
              </a:rPr>
              <a:t>maximum demand, &amp; running charges that depend</a:t>
            </a:r>
          </a:p>
          <a:p>
            <a:r>
              <a:rPr lang="en-US" sz="2000" b="1" dirty="0">
                <a:solidFill>
                  <a:srgbClr val="0070C0"/>
                </a:solidFill>
              </a:rPr>
              <a:t>upon the </a:t>
            </a:r>
            <a:r>
              <a:rPr lang="en-US" sz="2000" b="1" i="1" dirty="0">
                <a:solidFill>
                  <a:srgbClr val="0070C0"/>
                </a:solidFill>
              </a:rPr>
              <a:t>number of consumed units.</a:t>
            </a:r>
          </a:p>
          <a:p>
            <a:r>
              <a:rPr lang="en-US" sz="2000" b="1" i="1" dirty="0" smtClean="0">
                <a:solidFill>
                  <a:srgbClr val="0070C0"/>
                </a:solidFill>
              </a:rPr>
              <a:t>                           Total </a:t>
            </a:r>
            <a:r>
              <a:rPr lang="en-US" sz="2000" b="1" i="1" dirty="0">
                <a:solidFill>
                  <a:srgbClr val="0070C0"/>
                </a:solidFill>
              </a:rPr>
              <a:t>charges = </a:t>
            </a:r>
            <a:r>
              <a:rPr lang="en-US" sz="2000" b="1" i="1" dirty="0" err="1">
                <a:solidFill>
                  <a:srgbClr val="0070C0"/>
                </a:solidFill>
              </a:rPr>
              <a:t>b×kW</a:t>
            </a:r>
            <a:r>
              <a:rPr lang="en-US" sz="2000" b="1" i="1" dirty="0">
                <a:solidFill>
                  <a:srgbClr val="0070C0"/>
                </a:solidFill>
              </a:rPr>
              <a:t> + </a:t>
            </a:r>
            <a:r>
              <a:rPr lang="en-US" sz="2000" b="1" i="1" dirty="0" err="1">
                <a:solidFill>
                  <a:srgbClr val="0070C0"/>
                </a:solidFill>
              </a:rPr>
              <a:t>c×kWh</a:t>
            </a:r>
            <a:endParaRPr lang="en-US" sz="2000" b="1" i="1" dirty="0">
              <a:solidFill>
                <a:srgbClr val="0070C0"/>
              </a:solidFill>
            </a:endParaRPr>
          </a:p>
          <a:p>
            <a:r>
              <a:rPr lang="en-US" sz="2000" dirty="0" smtClean="0">
                <a:solidFill>
                  <a:srgbClr val="0070C0"/>
                </a:solidFill>
              </a:rPr>
              <a:t>            -</a:t>
            </a:r>
            <a:r>
              <a:rPr lang="en-US" sz="2000" b="1" i="1" dirty="0">
                <a:solidFill>
                  <a:srgbClr val="0070C0"/>
                </a:solidFill>
              </a:rPr>
              <a:t>Fixed charges are paid irrespective of consuming or </a:t>
            </a:r>
            <a:r>
              <a:rPr lang="en-US" sz="2000" b="1" i="1" dirty="0" smtClean="0">
                <a:solidFill>
                  <a:srgbClr val="0070C0"/>
                </a:solidFill>
              </a:rPr>
              <a:t>not consuming </a:t>
            </a:r>
            <a:r>
              <a:rPr lang="en-US" sz="2000" b="1" i="1" dirty="0">
                <a:solidFill>
                  <a:srgbClr val="0070C0"/>
                </a:solidFill>
              </a:rPr>
              <a:t>electric energy</a:t>
            </a:r>
          </a:p>
          <a:p>
            <a:r>
              <a:rPr lang="en-US" sz="2000" dirty="0" smtClean="0">
                <a:solidFill>
                  <a:srgbClr val="0070C0"/>
                </a:solidFill>
              </a:rPr>
              <a:t>             - </a:t>
            </a:r>
            <a:r>
              <a:rPr lang="en-US" sz="2000" b="1" i="1" dirty="0">
                <a:solidFill>
                  <a:srgbClr val="0070C0"/>
                </a:solidFill>
              </a:rPr>
              <a:t>Assessing consumer's maximum demand is always erroneous</a:t>
            </a:r>
            <a:endParaRPr lang="en-US" sz="2000" dirty="0">
              <a:solidFill>
                <a:srgbClr val="0070C0"/>
              </a:solidFill>
            </a:endParaRPr>
          </a:p>
        </p:txBody>
      </p:sp>
      <p:sp>
        <p:nvSpPr>
          <p:cNvPr id="3" name="Rectangle 2"/>
          <p:cNvSpPr/>
          <p:nvPr/>
        </p:nvSpPr>
        <p:spPr>
          <a:xfrm>
            <a:off x="0" y="3581400"/>
            <a:ext cx="8915400" cy="16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a:solidFill>
                  <a:srgbClr val="FF0000"/>
                </a:solidFill>
              </a:rPr>
              <a:t>Three part </a:t>
            </a:r>
            <a:r>
              <a:rPr lang="en-US" sz="2400" b="1" i="1" dirty="0" smtClean="0">
                <a:solidFill>
                  <a:srgbClr val="FF0000"/>
                </a:solidFill>
              </a:rPr>
              <a:t>Tariff:</a:t>
            </a:r>
            <a:endParaRPr lang="en-US" sz="2400" b="1" i="1" dirty="0">
              <a:solidFill>
                <a:srgbClr val="FF0000"/>
              </a:solidFill>
            </a:endParaRPr>
          </a:p>
          <a:p>
            <a:r>
              <a:rPr lang="en-US" sz="2000" dirty="0" smtClean="0">
                <a:solidFill>
                  <a:srgbClr val="0070C0"/>
                </a:solidFill>
              </a:rPr>
              <a:t>                         -</a:t>
            </a:r>
            <a:r>
              <a:rPr lang="en-US" sz="2000" dirty="0">
                <a:solidFill>
                  <a:srgbClr val="0070C0"/>
                </a:solidFill>
              </a:rPr>
              <a:t>Comprise fixed, semi-fixed and running charges</a:t>
            </a:r>
          </a:p>
          <a:p>
            <a:r>
              <a:rPr lang="en-US" sz="2000" b="1" i="1" dirty="0" smtClean="0">
                <a:solidFill>
                  <a:srgbClr val="0070C0"/>
                </a:solidFill>
              </a:rPr>
              <a:t>                                      Total </a:t>
            </a:r>
            <a:r>
              <a:rPr lang="en-US" sz="2000" b="1" i="1" dirty="0">
                <a:solidFill>
                  <a:srgbClr val="0070C0"/>
                </a:solidFill>
              </a:rPr>
              <a:t>charges = a + </a:t>
            </a:r>
            <a:r>
              <a:rPr lang="en-US" sz="2000" b="1" i="1" dirty="0" err="1">
                <a:solidFill>
                  <a:srgbClr val="0070C0"/>
                </a:solidFill>
              </a:rPr>
              <a:t>b×kW</a:t>
            </a:r>
            <a:r>
              <a:rPr lang="en-US" sz="2000" b="1" i="1" dirty="0">
                <a:solidFill>
                  <a:srgbClr val="0070C0"/>
                </a:solidFill>
              </a:rPr>
              <a:t> + </a:t>
            </a:r>
            <a:r>
              <a:rPr lang="en-US" sz="2000" b="1" i="1" dirty="0" err="1">
                <a:solidFill>
                  <a:srgbClr val="0070C0"/>
                </a:solidFill>
              </a:rPr>
              <a:t>c×kWh</a:t>
            </a:r>
            <a:endParaRPr lang="en-US" sz="2000" b="1" i="1" dirty="0">
              <a:solidFill>
                <a:srgbClr val="0070C0"/>
              </a:solidFill>
            </a:endParaRPr>
          </a:p>
          <a:p>
            <a:r>
              <a:rPr lang="en-US" sz="2000" dirty="0" smtClean="0">
                <a:solidFill>
                  <a:srgbClr val="0070C0"/>
                </a:solidFill>
              </a:rPr>
              <a:t>                         - </a:t>
            </a:r>
            <a:r>
              <a:rPr lang="en-US" sz="2000" b="1" dirty="0">
                <a:solidFill>
                  <a:srgbClr val="0070C0"/>
                </a:solidFill>
              </a:rPr>
              <a:t>Applied to big consumers</a:t>
            </a:r>
            <a:endParaRPr lang="en-US" sz="2000"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01000" cy="3657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a:solidFill>
                  <a:srgbClr val="FF0000"/>
                </a:solidFill>
              </a:rPr>
              <a:t>Maximum Demand Tariff</a:t>
            </a:r>
          </a:p>
          <a:p>
            <a:r>
              <a:rPr lang="en-US" sz="2400" dirty="0" smtClean="0"/>
              <a:t>               </a:t>
            </a:r>
          </a:p>
          <a:p>
            <a:r>
              <a:rPr lang="en-US" sz="2400" dirty="0"/>
              <a:t> </a:t>
            </a:r>
            <a:r>
              <a:rPr lang="en-US" sz="2400" dirty="0" smtClean="0"/>
              <a:t>                 </a:t>
            </a:r>
            <a:r>
              <a:rPr lang="en-US" sz="2400" dirty="0" smtClean="0">
                <a:solidFill>
                  <a:srgbClr val="0070C0"/>
                </a:solidFill>
              </a:rPr>
              <a:t>- </a:t>
            </a:r>
            <a:r>
              <a:rPr lang="en-US" sz="2400" dirty="0">
                <a:solidFill>
                  <a:srgbClr val="0070C0"/>
                </a:solidFill>
              </a:rPr>
              <a:t>Similar to “two part” tariff with the exception that the </a:t>
            </a:r>
            <a:r>
              <a:rPr lang="en-US" sz="2400" dirty="0" smtClean="0">
                <a:solidFill>
                  <a:srgbClr val="0070C0"/>
                </a:solidFill>
              </a:rPr>
              <a:t>maximum  demand </a:t>
            </a:r>
            <a:r>
              <a:rPr lang="en-US" sz="2400" dirty="0">
                <a:solidFill>
                  <a:srgbClr val="0070C0"/>
                </a:solidFill>
              </a:rPr>
              <a:t>is actually measured by installing a maximum </a:t>
            </a:r>
            <a:r>
              <a:rPr lang="en-US" sz="2400" dirty="0" smtClean="0">
                <a:solidFill>
                  <a:srgbClr val="0070C0"/>
                </a:solidFill>
              </a:rPr>
              <a:t>demand  meter </a:t>
            </a:r>
            <a:r>
              <a:rPr lang="en-US" sz="2400" dirty="0">
                <a:solidFill>
                  <a:srgbClr val="0070C0"/>
                </a:solidFill>
              </a:rPr>
              <a:t>in the consumer premises</a:t>
            </a:r>
          </a:p>
          <a:p>
            <a:endParaRPr lang="en-US" sz="2400" dirty="0" smtClean="0">
              <a:solidFill>
                <a:srgbClr val="0070C0"/>
              </a:solidFill>
            </a:endParaRPr>
          </a:p>
          <a:p>
            <a:r>
              <a:rPr lang="en-US" sz="2400" dirty="0">
                <a:solidFill>
                  <a:srgbClr val="0070C0"/>
                </a:solidFill>
              </a:rPr>
              <a:t> </a:t>
            </a:r>
            <a:r>
              <a:rPr lang="en-US" sz="2400" dirty="0" smtClean="0">
                <a:solidFill>
                  <a:srgbClr val="0070C0"/>
                </a:solidFill>
              </a:rPr>
              <a:t>                    - </a:t>
            </a:r>
            <a:r>
              <a:rPr lang="en-US" sz="2400" dirty="0">
                <a:solidFill>
                  <a:srgbClr val="0070C0"/>
                </a:solidFill>
              </a:rPr>
              <a:t>Applied to big consumers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1"/>
            <a:ext cx="8077200" cy="4893647"/>
          </a:xfrm>
          <a:prstGeom prst="rect">
            <a:avLst/>
          </a:prstGeom>
        </p:spPr>
        <p:txBody>
          <a:bodyPr wrap="square">
            <a:spAutoFit/>
          </a:bodyPr>
          <a:lstStyle/>
          <a:p>
            <a:r>
              <a:rPr lang="en-US" sz="2400" b="1" i="1" dirty="0">
                <a:solidFill>
                  <a:srgbClr val="FF0000"/>
                </a:solidFill>
              </a:rPr>
              <a:t>Power Factor </a:t>
            </a:r>
            <a:r>
              <a:rPr lang="en-US" sz="2400" b="1" i="1" dirty="0" smtClean="0">
                <a:solidFill>
                  <a:srgbClr val="FF0000"/>
                </a:solidFill>
              </a:rPr>
              <a:t>Tariff:</a:t>
            </a:r>
            <a:endParaRPr lang="en-US" sz="2400" b="1" i="1" dirty="0">
              <a:solidFill>
                <a:srgbClr val="FF0000"/>
              </a:solidFill>
            </a:endParaRPr>
          </a:p>
          <a:p>
            <a:r>
              <a:rPr lang="en-US" sz="2400" b="1" i="1" dirty="0" smtClean="0">
                <a:solidFill>
                  <a:srgbClr val="0070C0"/>
                </a:solidFill>
              </a:rPr>
              <a:t>                     - </a:t>
            </a:r>
            <a:r>
              <a:rPr lang="en-US" sz="2400" b="1" i="1" dirty="0">
                <a:solidFill>
                  <a:srgbClr val="0070C0"/>
                </a:solidFill>
              </a:rPr>
              <a:t>Low power factor should be penalized as it increases </a:t>
            </a:r>
            <a:r>
              <a:rPr lang="en-US" sz="2400" b="1" i="1" dirty="0" smtClean="0">
                <a:solidFill>
                  <a:srgbClr val="0070C0"/>
                </a:solidFill>
              </a:rPr>
              <a:t>the  Station’s </a:t>
            </a:r>
            <a:r>
              <a:rPr lang="en-US" sz="2400" b="1" i="1" dirty="0">
                <a:solidFill>
                  <a:srgbClr val="0070C0"/>
                </a:solidFill>
              </a:rPr>
              <a:t>equipment rating and line losses</a:t>
            </a:r>
          </a:p>
          <a:p>
            <a:r>
              <a:rPr lang="en-US" sz="2400" b="1" i="1" dirty="0" smtClean="0">
                <a:solidFill>
                  <a:srgbClr val="0070C0"/>
                </a:solidFill>
              </a:rPr>
              <a:t>      (</a:t>
            </a:r>
            <a:r>
              <a:rPr lang="en-US" sz="2400" b="1" i="1" dirty="0" err="1" smtClean="0">
                <a:solidFill>
                  <a:srgbClr val="0070C0"/>
                </a:solidFill>
              </a:rPr>
              <a:t>i</a:t>
            </a:r>
            <a:r>
              <a:rPr lang="en-US" sz="2400" b="1" i="1" dirty="0" smtClean="0">
                <a:solidFill>
                  <a:srgbClr val="0070C0"/>
                </a:solidFill>
              </a:rPr>
              <a:t>) </a:t>
            </a:r>
            <a:r>
              <a:rPr lang="en-US" sz="2400" b="1" i="1" dirty="0" err="1" smtClean="0">
                <a:solidFill>
                  <a:srgbClr val="0070C0"/>
                </a:solidFill>
              </a:rPr>
              <a:t>kVA</a:t>
            </a:r>
            <a:r>
              <a:rPr lang="en-US" sz="2400" b="1" i="1" dirty="0" smtClean="0">
                <a:solidFill>
                  <a:srgbClr val="0070C0"/>
                </a:solidFill>
              </a:rPr>
              <a:t> maximum  demand tariff:</a:t>
            </a:r>
            <a:endParaRPr lang="en-US" sz="2400" b="1" i="1" dirty="0">
              <a:solidFill>
                <a:srgbClr val="0070C0"/>
              </a:solidFill>
            </a:endParaRPr>
          </a:p>
          <a:p>
            <a:r>
              <a:rPr lang="en-US" sz="2400" b="1" i="1" dirty="0" smtClean="0">
                <a:solidFill>
                  <a:srgbClr val="0070C0"/>
                </a:solidFill>
              </a:rPr>
              <a:t>                Total charges  = </a:t>
            </a:r>
            <a:r>
              <a:rPr lang="en-US" sz="2400" b="1" i="1" dirty="0" err="1">
                <a:solidFill>
                  <a:srgbClr val="0070C0"/>
                </a:solidFill>
              </a:rPr>
              <a:t>b×kVA</a:t>
            </a:r>
            <a:r>
              <a:rPr lang="en-US" sz="2400" b="1" i="1" dirty="0">
                <a:solidFill>
                  <a:srgbClr val="0070C0"/>
                </a:solidFill>
              </a:rPr>
              <a:t> + </a:t>
            </a:r>
            <a:r>
              <a:rPr lang="en-US" sz="2400" b="1" i="1" dirty="0" err="1" smtClean="0">
                <a:solidFill>
                  <a:srgbClr val="0070C0"/>
                </a:solidFill>
              </a:rPr>
              <a:t>c×kWh</a:t>
            </a:r>
            <a:endParaRPr lang="en-US" sz="2400" b="1" i="1" dirty="0" smtClean="0">
              <a:solidFill>
                <a:srgbClr val="0070C0"/>
              </a:solidFill>
            </a:endParaRPr>
          </a:p>
          <a:p>
            <a:endParaRPr lang="en-US" sz="2400" b="1" i="1" dirty="0">
              <a:solidFill>
                <a:srgbClr val="0070C0"/>
              </a:solidFill>
            </a:endParaRPr>
          </a:p>
          <a:p>
            <a:r>
              <a:rPr lang="en-US" sz="2400" b="1" dirty="0" smtClean="0">
                <a:solidFill>
                  <a:srgbClr val="0070C0"/>
                </a:solidFill>
              </a:rPr>
              <a:t>      (ii) Sliding </a:t>
            </a:r>
            <a:r>
              <a:rPr lang="en-US" sz="2400" b="1" dirty="0">
                <a:solidFill>
                  <a:srgbClr val="0070C0"/>
                </a:solidFill>
              </a:rPr>
              <a:t>scale </a:t>
            </a:r>
            <a:r>
              <a:rPr lang="en-US" sz="2400" b="1" dirty="0" smtClean="0">
                <a:solidFill>
                  <a:srgbClr val="0070C0"/>
                </a:solidFill>
              </a:rPr>
              <a:t>tariff  (Average </a:t>
            </a:r>
            <a:r>
              <a:rPr lang="en-US" sz="2400" b="1" dirty="0">
                <a:solidFill>
                  <a:srgbClr val="0070C0"/>
                </a:solidFill>
              </a:rPr>
              <a:t>power factor tariff</a:t>
            </a:r>
            <a:r>
              <a:rPr lang="en-US" sz="2400" b="1" dirty="0" smtClean="0">
                <a:solidFill>
                  <a:srgbClr val="0070C0"/>
                </a:solidFill>
              </a:rPr>
              <a:t>):</a:t>
            </a:r>
            <a:endParaRPr lang="en-US" sz="2400" b="1" dirty="0">
              <a:solidFill>
                <a:srgbClr val="0070C0"/>
              </a:solidFill>
            </a:endParaRPr>
          </a:p>
          <a:p>
            <a:r>
              <a:rPr lang="en-US" sz="2400" b="1" dirty="0" smtClean="0">
                <a:solidFill>
                  <a:srgbClr val="0070C0"/>
                </a:solidFill>
              </a:rPr>
              <a:t>                          Below </a:t>
            </a:r>
            <a:r>
              <a:rPr lang="en-US" sz="2400" b="1" i="1" dirty="0">
                <a:solidFill>
                  <a:srgbClr val="0070C0"/>
                </a:solidFill>
              </a:rPr>
              <a:t>(or above) </a:t>
            </a:r>
            <a:r>
              <a:rPr lang="en-US" sz="2400" b="1" i="1" dirty="0" err="1">
                <a:solidFill>
                  <a:srgbClr val="0070C0"/>
                </a:solidFill>
              </a:rPr>
              <a:t>p.f</a:t>
            </a:r>
            <a:r>
              <a:rPr lang="en-US" sz="2400" b="1" i="1" dirty="0">
                <a:solidFill>
                  <a:srgbClr val="0070C0"/>
                </a:solidFill>
              </a:rPr>
              <a:t>. </a:t>
            </a:r>
            <a:r>
              <a:rPr lang="en-US" sz="2400" b="1" i="1" dirty="0" smtClean="0">
                <a:solidFill>
                  <a:srgbClr val="0070C0"/>
                </a:solidFill>
              </a:rPr>
              <a:t>reference  </a:t>
            </a:r>
            <a:r>
              <a:rPr lang="en-US" sz="2400" b="1" dirty="0" smtClean="0">
                <a:solidFill>
                  <a:srgbClr val="0070C0"/>
                </a:solidFill>
              </a:rPr>
              <a:t>results </a:t>
            </a:r>
            <a:r>
              <a:rPr lang="en-US" sz="2400" b="1" dirty="0">
                <a:solidFill>
                  <a:srgbClr val="0070C0"/>
                </a:solidFill>
              </a:rPr>
              <a:t>in additional </a:t>
            </a:r>
            <a:r>
              <a:rPr lang="en-US" sz="2400" b="1" i="1" dirty="0">
                <a:solidFill>
                  <a:srgbClr val="0070C0"/>
                </a:solidFill>
              </a:rPr>
              <a:t>(</a:t>
            </a:r>
            <a:r>
              <a:rPr lang="en-US" sz="2400" b="1" i="1" dirty="0" smtClean="0">
                <a:solidFill>
                  <a:srgbClr val="0070C0"/>
                </a:solidFill>
              </a:rPr>
              <a:t>or discounted</a:t>
            </a:r>
            <a:r>
              <a:rPr lang="en-US" sz="2400" b="1" i="1" dirty="0">
                <a:solidFill>
                  <a:srgbClr val="0070C0"/>
                </a:solidFill>
              </a:rPr>
              <a:t>) </a:t>
            </a:r>
            <a:r>
              <a:rPr lang="en-US" sz="2400" b="1" i="1" dirty="0" smtClean="0">
                <a:solidFill>
                  <a:srgbClr val="0070C0"/>
                </a:solidFill>
              </a:rPr>
              <a:t>charges</a:t>
            </a:r>
          </a:p>
          <a:p>
            <a:endParaRPr lang="en-US" sz="2400" b="1" i="1" dirty="0">
              <a:solidFill>
                <a:srgbClr val="0070C0"/>
              </a:solidFill>
            </a:endParaRPr>
          </a:p>
          <a:p>
            <a:r>
              <a:rPr lang="en-US" sz="2400" b="1" dirty="0" smtClean="0">
                <a:solidFill>
                  <a:srgbClr val="0070C0"/>
                </a:solidFill>
              </a:rPr>
              <a:t>      (iii)    kW </a:t>
            </a:r>
            <a:r>
              <a:rPr lang="en-US" sz="2400" b="1" dirty="0">
                <a:solidFill>
                  <a:srgbClr val="0070C0"/>
                </a:solidFill>
              </a:rPr>
              <a:t>&amp; </a:t>
            </a:r>
            <a:r>
              <a:rPr lang="en-US" sz="2400" b="1" dirty="0" err="1">
                <a:solidFill>
                  <a:srgbClr val="0070C0"/>
                </a:solidFill>
              </a:rPr>
              <a:t>kVAR</a:t>
            </a:r>
            <a:r>
              <a:rPr lang="en-US" sz="2400" b="1" dirty="0">
                <a:solidFill>
                  <a:srgbClr val="0070C0"/>
                </a:solidFill>
              </a:rPr>
              <a:t> </a:t>
            </a:r>
            <a:r>
              <a:rPr lang="en-US" sz="2400" b="1" dirty="0" smtClean="0">
                <a:solidFill>
                  <a:srgbClr val="0070C0"/>
                </a:solidFill>
              </a:rPr>
              <a:t>tariff :</a:t>
            </a:r>
            <a:endParaRPr lang="en-US" sz="2400" b="1" dirty="0">
              <a:solidFill>
                <a:srgbClr val="0070C0"/>
              </a:solidFill>
            </a:endParaRPr>
          </a:p>
          <a:p>
            <a:r>
              <a:rPr lang="en-US" sz="2400" b="1" dirty="0" smtClean="0">
                <a:solidFill>
                  <a:srgbClr val="0070C0"/>
                </a:solidFill>
              </a:rPr>
              <a:t>                 Both </a:t>
            </a:r>
            <a:r>
              <a:rPr lang="en-US" sz="2400" b="1" dirty="0">
                <a:solidFill>
                  <a:srgbClr val="0070C0"/>
                </a:solidFill>
              </a:rPr>
              <a:t>active </a:t>
            </a:r>
            <a:r>
              <a:rPr lang="en-US" sz="2400" b="1" dirty="0" smtClean="0">
                <a:solidFill>
                  <a:srgbClr val="0070C0"/>
                </a:solidFill>
              </a:rPr>
              <a:t>and  reactive </a:t>
            </a:r>
            <a:r>
              <a:rPr lang="en-US" sz="2400" b="1" dirty="0">
                <a:solidFill>
                  <a:srgbClr val="0070C0"/>
                </a:solidFill>
              </a:rPr>
              <a:t>power </a:t>
            </a:r>
            <a:r>
              <a:rPr lang="en-US" sz="2400" b="1" dirty="0" smtClean="0">
                <a:solidFill>
                  <a:srgbClr val="0070C0"/>
                </a:solidFill>
              </a:rPr>
              <a:t>are  separately </a:t>
            </a:r>
            <a:r>
              <a:rPr lang="en-US" sz="2400" b="1" dirty="0">
                <a:solidFill>
                  <a:srgbClr val="0070C0"/>
                </a:solidFill>
              </a:rPr>
              <a:t>charged</a:t>
            </a:r>
            <a:endParaRPr lang="en-US" sz="2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0"/>
          </a:xfrm>
        </p:spPr>
        <p:txBody>
          <a:bodyPr>
            <a:normAutofit/>
          </a:bodyPr>
          <a:lstStyle/>
          <a:p>
            <a:pPr algn="ctr">
              <a:buNone/>
            </a:pPr>
            <a:r>
              <a:rPr lang="en-US" sz="2800" b="1" dirty="0" smtClean="0">
                <a:solidFill>
                  <a:srgbClr val="FF0000"/>
                </a:solidFill>
              </a:rPr>
              <a:t>CHAPTER-5</a:t>
            </a:r>
          </a:p>
          <a:p>
            <a:pPr>
              <a:buNone/>
            </a:pPr>
            <a:r>
              <a:rPr lang="en-US" sz="1600" b="1" dirty="0" smtClean="0"/>
              <a:t> </a:t>
            </a:r>
            <a:r>
              <a:rPr lang="en-US" sz="2800" b="1" dirty="0" smtClean="0">
                <a:solidFill>
                  <a:srgbClr val="FF0000"/>
                </a:solidFill>
              </a:rPr>
              <a:t>Causes of over voltage :</a:t>
            </a:r>
            <a:endParaRPr lang="en-US" sz="2800" dirty="0" smtClean="0"/>
          </a:p>
          <a:p>
            <a:pPr marL="514350" indent="-514350">
              <a:buAutoNum type="arabicPeriod"/>
            </a:pPr>
            <a:r>
              <a:rPr lang="en-US" sz="2400" b="1" dirty="0" smtClean="0">
                <a:solidFill>
                  <a:srgbClr val="0070C0"/>
                </a:solidFill>
              </a:rPr>
              <a:t>Internal causes</a:t>
            </a:r>
            <a:r>
              <a:rPr lang="en-US" sz="2400" dirty="0" smtClean="0">
                <a:sym typeface="Wingdings" pitchFamily="2" charset="2"/>
              </a:rPr>
              <a:t>:</a:t>
            </a:r>
          </a:p>
          <a:p>
            <a:pPr marL="514350" indent="-514350">
              <a:buNone/>
            </a:pPr>
            <a:r>
              <a:rPr lang="en-US" sz="2400" dirty="0">
                <a:sym typeface="Wingdings" pitchFamily="2" charset="2"/>
              </a:rPr>
              <a:t> </a:t>
            </a:r>
            <a:r>
              <a:rPr lang="en-US" sz="2400" dirty="0" smtClean="0">
                <a:sym typeface="Wingdings" pitchFamily="2" charset="2"/>
              </a:rPr>
              <a:t>             	</a:t>
            </a:r>
            <a:r>
              <a:rPr lang="en-US" sz="2400" dirty="0" smtClean="0">
                <a:solidFill>
                  <a:srgbClr val="002060"/>
                </a:solidFill>
                <a:sym typeface="Wingdings" pitchFamily="2" charset="2"/>
              </a:rPr>
              <a:t>(a) Switching surges</a:t>
            </a:r>
          </a:p>
          <a:p>
            <a:pPr marL="514350" indent="-514350">
              <a:buNone/>
            </a:pPr>
            <a:r>
              <a:rPr lang="en-US" sz="2400" dirty="0">
                <a:solidFill>
                  <a:srgbClr val="002060"/>
                </a:solidFill>
                <a:sym typeface="Wingdings" pitchFamily="2" charset="2"/>
              </a:rPr>
              <a:t> </a:t>
            </a:r>
            <a:r>
              <a:rPr lang="en-US" sz="2400" dirty="0" smtClean="0">
                <a:solidFill>
                  <a:srgbClr val="002060"/>
                </a:solidFill>
                <a:sym typeface="Wingdings" pitchFamily="2" charset="2"/>
              </a:rPr>
              <a:t>               	(b)  Arcing ground</a:t>
            </a:r>
          </a:p>
          <a:p>
            <a:pPr marL="514350" indent="-514350">
              <a:buNone/>
            </a:pPr>
            <a:r>
              <a:rPr lang="en-US" sz="2400" dirty="0">
                <a:solidFill>
                  <a:srgbClr val="002060"/>
                </a:solidFill>
                <a:sym typeface="Wingdings" pitchFamily="2" charset="2"/>
              </a:rPr>
              <a:t> </a:t>
            </a:r>
            <a:r>
              <a:rPr lang="en-US" sz="2400" dirty="0" smtClean="0">
                <a:solidFill>
                  <a:srgbClr val="002060"/>
                </a:solidFill>
                <a:sym typeface="Wingdings" pitchFamily="2" charset="2"/>
              </a:rPr>
              <a:t>           		 (c)  Insulation failure</a:t>
            </a:r>
          </a:p>
          <a:p>
            <a:pPr marL="514350" indent="-514350">
              <a:buNone/>
            </a:pPr>
            <a:r>
              <a:rPr lang="en-US" sz="2400" dirty="0">
                <a:solidFill>
                  <a:srgbClr val="002060"/>
                </a:solidFill>
                <a:sym typeface="Wingdings" pitchFamily="2" charset="2"/>
              </a:rPr>
              <a:t> </a:t>
            </a:r>
            <a:r>
              <a:rPr lang="en-US" sz="2400" dirty="0" smtClean="0">
                <a:solidFill>
                  <a:srgbClr val="002060"/>
                </a:solidFill>
                <a:sym typeface="Wingdings" pitchFamily="2" charset="2"/>
              </a:rPr>
              <a:t>            		  (d)  Resonance</a:t>
            </a:r>
          </a:p>
          <a:p>
            <a:pPr marL="514350" indent="-514350">
              <a:buAutoNum type="arabicPeriod" startAt="2"/>
            </a:pPr>
            <a:r>
              <a:rPr lang="en-US" sz="2400" b="1" dirty="0" smtClean="0">
                <a:solidFill>
                  <a:srgbClr val="0070C0"/>
                </a:solidFill>
                <a:sym typeface="Wingdings" pitchFamily="2" charset="2"/>
              </a:rPr>
              <a:t>External causes:</a:t>
            </a:r>
          </a:p>
          <a:p>
            <a:pPr marL="514350" indent="-514350" algn="just">
              <a:buNone/>
            </a:pPr>
            <a:r>
              <a:rPr lang="en-US" sz="2400" dirty="0" smtClean="0">
                <a:sym typeface="Wingdings" pitchFamily="2" charset="2"/>
              </a:rPr>
              <a:t>                                    </a:t>
            </a:r>
            <a:r>
              <a:rPr lang="en-US" sz="2400" b="1" dirty="0" smtClean="0">
                <a:sym typeface="Wingdings" pitchFamily="2" charset="2"/>
              </a:rPr>
              <a:t> </a:t>
            </a:r>
            <a:r>
              <a:rPr lang="en-US" sz="2400" b="1" dirty="0" smtClean="0">
                <a:solidFill>
                  <a:srgbClr val="FF0000"/>
                </a:solidFill>
                <a:sym typeface="Wingdings" pitchFamily="2" charset="2"/>
              </a:rPr>
              <a:t>Lighting</a:t>
            </a:r>
            <a:r>
              <a:rPr lang="en-US" sz="2400" dirty="0" smtClean="0">
                <a:solidFill>
                  <a:srgbClr val="FF0000"/>
                </a:solidFill>
                <a:sym typeface="Wingdings" pitchFamily="2" charset="2"/>
              </a:rPr>
              <a:t>:</a:t>
            </a:r>
            <a:r>
              <a:rPr lang="en-US" sz="2400" dirty="0" smtClean="0">
                <a:sym typeface="Wingdings" pitchFamily="2" charset="2"/>
              </a:rPr>
              <a:t> </a:t>
            </a:r>
            <a:r>
              <a:rPr lang="en-US" sz="2400" dirty="0" smtClean="0">
                <a:solidFill>
                  <a:srgbClr val="002060"/>
                </a:solidFill>
                <a:sym typeface="Wingdings" pitchFamily="2" charset="2"/>
              </a:rPr>
              <a:t>An electrical discharge in the air between clouds, between the separate charge </a:t>
            </a:r>
            <a:r>
              <a:rPr lang="en-US" sz="2400" dirty="0" err="1" smtClean="0">
                <a:solidFill>
                  <a:srgbClr val="002060"/>
                </a:solidFill>
                <a:sym typeface="Wingdings" pitchFamily="2" charset="2"/>
              </a:rPr>
              <a:t>centres</a:t>
            </a:r>
            <a:r>
              <a:rPr lang="en-US" sz="2400" dirty="0" smtClean="0">
                <a:solidFill>
                  <a:srgbClr val="002060"/>
                </a:solidFill>
                <a:sym typeface="Wingdings" pitchFamily="2" charset="2"/>
              </a:rPr>
              <a:t> in the same cloud or between cloud and earth is called lighting. </a:t>
            </a:r>
          </a:p>
          <a:p>
            <a:pPr marL="514350" indent="-514350">
              <a:buNone/>
            </a:pPr>
            <a:endParaRPr lang="en-US" sz="2400" dirty="0">
              <a:sym typeface="Wingdings" pitchFamily="2" charset="2"/>
            </a:endParaRPr>
          </a:p>
          <a:p>
            <a:pPr marL="514350" indent="-514350">
              <a:buAutoNum type="arabicPeriod" startAt="2"/>
            </a:pPr>
            <a:endParaRPr lang="en-US" sz="1600" dirty="0">
              <a:sym typeface="Wingdings" pitchFamily="2" charset="2"/>
            </a:endParaRPr>
          </a:p>
          <a:p>
            <a:pPr marL="514350" indent="-514350">
              <a:buNone/>
            </a:pPr>
            <a:endParaRPr lang="en-US" sz="1400" dirty="0" smtClean="0">
              <a:sym typeface="Wingdings" pitchFamily="2" charset="2"/>
            </a:endParaRPr>
          </a:p>
          <a:p>
            <a:pPr marL="514350" indent="-514350">
              <a:buNone/>
            </a:pPr>
            <a:endParaRPr lang="en-US" sz="1400" dirty="0" smtClean="0">
              <a:sym typeface="Wingdings" pitchFamily="2" charset="2"/>
            </a:endParaRPr>
          </a:p>
          <a:p>
            <a:pPr marL="514350" indent="-514350">
              <a:buNone/>
            </a:pPr>
            <a:endParaRPr lang="en-US" dirty="0" smtClean="0">
              <a:sym typeface="Wingdings" pitchFamily="2" charset="2"/>
            </a:endParaRPr>
          </a:p>
          <a:p>
            <a:pPr marL="514350" indent="-514350">
              <a:buNone/>
            </a:pPr>
            <a:endParaRPr lang="en-US" dirty="0" smtClean="0">
              <a:sym typeface="Wingdings" pitchFamily="2" charset="2"/>
            </a:endParaRPr>
          </a:p>
          <a:p>
            <a:pPr marL="514350" indent="-514350">
              <a:buAutoNum type="arabicPeriod"/>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514350" indent="-514350">
              <a:buNone/>
            </a:pPr>
            <a:r>
              <a:rPr lang="en-US" b="1" dirty="0" smtClean="0">
                <a:solidFill>
                  <a:srgbClr val="002060"/>
                </a:solidFill>
                <a:sym typeface="Wingdings" pitchFamily="2" charset="2"/>
              </a:rPr>
              <a:t>Lighting Strokes:</a:t>
            </a:r>
          </a:p>
          <a:p>
            <a:pPr marL="514350" indent="-514350">
              <a:buAutoNum type="arabicPeriod"/>
            </a:pPr>
            <a:r>
              <a:rPr lang="en-US" dirty="0" smtClean="0">
                <a:solidFill>
                  <a:srgbClr val="00B0F0"/>
                </a:solidFill>
                <a:sym typeface="Wingdings" pitchFamily="2" charset="2"/>
              </a:rPr>
              <a:t>Direct  stroke:   It may further classified as A-stroke and B-stroke                                      </a:t>
            </a:r>
          </a:p>
          <a:p>
            <a:pPr marL="514350" indent="-514350">
              <a:buAutoNum type="arabicPeriod" startAt="2"/>
            </a:pPr>
            <a:r>
              <a:rPr lang="en-US" dirty="0" smtClean="0">
                <a:solidFill>
                  <a:srgbClr val="00B0F0"/>
                </a:solidFill>
                <a:sym typeface="Wingdings" pitchFamily="2" charset="2"/>
              </a:rPr>
              <a:t>Indirect stroke: This is caused by electrostatic induction.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514350" indent="-514350">
              <a:buNone/>
            </a:pPr>
            <a:r>
              <a:rPr lang="en-US" dirty="0" smtClean="0">
                <a:sym typeface="Wingdings" pitchFamily="2" charset="2"/>
              </a:rPr>
              <a:t> </a:t>
            </a:r>
            <a:r>
              <a:rPr lang="en-US" sz="4000" b="1" dirty="0" smtClean="0">
                <a:solidFill>
                  <a:srgbClr val="FF0000"/>
                </a:solidFill>
                <a:sym typeface="Wingdings" pitchFamily="2" charset="2"/>
              </a:rPr>
              <a:t>PROTECTION AGAINST OVER VOLTAGE</a:t>
            </a:r>
            <a:r>
              <a:rPr lang="en-US" dirty="0" smtClean="0">
                <a:sym typeface="Wingdings" pitchFamily="2" charset="2"/>
              </a:rPr>
              <a:t> </a:t>
            </a:r>
          </a:p>
          <a:p>
            <a:pPr marL="514350" indent="-514350">
              <a:buAutoNum type="arabicPeriod"/>
            </a:pPr>
            <a:r>
              <a:rPr lang="en-US" b="1" dirty="0" smtClean="0">
                <a:solidFill>
                  <a:srgbClr val="7030A0"/>
                </a:solidFill>
                <a:sym typeface="Wingdings" pitchFamily="2" charset="2"/>
              </a:rPr>
              <a:t>GROUND WIRES.</a:t>
            </a:r>
          </a:p>
          <a:p>
            <a:pPr marL="514350" indent="-514350">
              <a:buAutoNum type="arabicPeriod"/>
            </a:pPr>
            <a:r>
              <a:rPr lang="en-US" b="1" dirty="0" smtClean="0">
                <a:solidFill>
                  <a:srgbClr val="7030A0"/>
                </a:solidFill>
                <a:sym typeface="Wingdings" pitchFamily="2" charset="2"/>
              </a:rPr>
              <a:t>EARTHING SCREENS</a:t>
            </a:r>
          </a:p>
          <a:p>
            <a:pPr marL="514350" indent="-514350">
              <a:buAutoNum type="arabicPeriod"/>
            </a:pPr>
            <a:r>
              <a:rPr lang="en-US" b="1" dirty="0" smtClean="0">
                <a:solidFill>
                  <a:srgbClr val="7030A0"/>
                </a:solidFill>
                <a:sym typeface="Wingdings" pitchFamily="2" charset="2"/>
              </a:rPr>
              <a:t>LIGHTNING ARRESTORS OR SURGE DIVERTERS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r>
              <a:rPr lang="en-US" sz="2400" b="1" dirty="0" smtClean="0">
                <a:solidFill>
                  <a:srgbClr val="FF0000"/>
                </a:solidFill>
              </a:rPr>
              <a:t>Lightning arrester:</a:t>
            </a:r>
          </a:p>
          <a:p>
            <a:pPr>
              <a:buNone/>
            </a:pPr>
            <a:r>
              <a:rPr lang="en-US" sz="1600" b="1" dirty="0"/>
              <a:t>	</a:t>
            </a:r>
            <a:r>
              <a:rPr lang="en-US" sz="1600" b="1" dirty="0" smtClean="0"/>
              <a:t>		</a:t>
            </a:r>
            <a:r>
              <a:rPr lang="en-US" sz="2000" b="1" i="1" dirty="0" smtClean="0">
                <a:solidFill>
                  <a:srgbClr val="0070C0"/>
                </a:solidFill>
              </a:rPr>
              <a:t> It is a device which provides an easy conducting path or relatively low impedance path for the flow of current when the system voltage increases more than the designed  value .It behaves as an insulator at normal voltage but provides an easy path for the for the flow of current at abnormal voltages.</a:t>
            </a:r>
          </a:p>
          <a:p>
            <a:pPr>
              <a:buNone/>
            </a:pPr>
            <a:endParaRPr lang="en-US" sz="1600" b="1" dirty="0" smtClean="0"/>
          </a:p>
          <a:p>
            <a:pPr>
              <a:buNone/>
            </a:pPr>
            <a:r>
              <a:rPr lang="en-US" sz="2000" b="1" dirty="0" smtClean="0">
                <a:solidFill>
                  <a:srgbClr val="FF0000"/>
                </a:solidFill>
              </a:rPr>
              <a:t>TYPES </a:t>
            </a:r>
            <a:r>
              <a:rPr lang="en-US" sz="2000" b="1" dirty="0">
                <a:solidFill>
                  <a:srgbClr val="FF0000"/>
                </a:solidFill>
              </a:rPr>
              <a:t>OF LIGHTNING ARRESTER</a:t>
            </a:r>
          </a:p>
          <a:p>
            <a:pPr>
              <a:buNone/>
            </a:pPr>
            <a:r>
              <a:rPr lang="en-US" sz="2000" b="1" dirty="0" smtClean="0">
                <a:solidFill>
                  <a:srgbClr val="0070C0"/>
                </a:solidFill>
              </a:rPr>
              <a:t>                        The </a:t>
            </a:r>
            <a:r>
              <a:rPr lang="en-US" sz="2000" b="1" dirty="0">
                <a:solidFill>
                  <a:srgbClr val="0070C0"/>
                </a:solidFill>
              </a:rPr>
              <a:t>following types are protective – against </a:t>
            </a:r>
            <a:r>
              <a:rPr lang="en-US" sz="2000" b="1" dirty="0" smtClean="0">
                <a:solidFill>
                  <a:srgbClr val="0070C0"/>
                </a:solidFill>
              </a:rPr>
              <a:t>Lightning surges</a:t>
            </a:r>
            <a:r>
              <a:rPr lang="en-US" sz="2000" b="1" dirty="0">
                <a:solidFill>
                  <a:srgbClr val="0070C0"/>
                </a:solidFill>
              </a:rPr>
              <a:t>.</a:t>
            </a:r>
          </a:p>
          <a:p>
            <a:pPr>
              <a:buNone/>
            </a:pPr>
            <a:r>
              <a:rPr lang="en-US" sz="2000" b="1" dirty="0">
                <a:solidFill>
                  <a:srgbClr val="0070C0"/>
                </a:solidFill>
              </a:rPr>
              <a:t>1. Rod </a:t>
            </a:r>
            <a:r>
              <a:rPr lang="en-US" sz="2000" b="1" dirty="0" smtClean="0">
                <a:solidFill>
                  <a:srgbClr val="0070C0"/>
                </a:solidFill>
              </a:rPr>
              <a:t>Gap  arrester</a:t>
            </a:r>
            <a:endParaRPr lang="en-US" sz="2000" b="1" dirty="0">
              <a:solidFill>
                <a:srgbClr val="0070C0"/>
              </a:solidFill>
            </a:endParaRPr>
          </a:p>
          <a:p>
            <a:pPr>
              <a:buNone/>
            </a:pPr>
            <a:r>
              <a:rPr lang="en-US" sz="2000" b="1" dirty="0">
                <a:solidFill>
                  <a:srgbClr val="0070C0"/>
                </a:solidFill>
              </a:rPr>
              <a:t>2. Horn </a:t>
            </a:r>
            <a:r>
              <a:rPr lang="en-US" sz="2000" b="1" dirty="0" smtClean="0">
                <a:solidFill>
                  <a:srgbClr val="0070C0"/>
                </a:solidFill>
              </a:rPr>
              <a:t>Gap  arrester</a:t>
            </a:r>
            <a:endParaRPr lang="en-US" sz="2000" b="1" dirty="0">
              <a:solidFill>
                <a:srgbClr val="0070C0"/>
              </a:solidFill>
            </a:endParaRPr>
          </a:p>
          <a:p>
            <a:pPr>
              <a:buNone/>
            </a:pPr>
            <a:r>
              <a:rPr lang="en-US" sz="2000" b="1" dirty="0">
                <a:solidFill>
                  <a:srgbClr val="0070C0"/>
                </a:solidFill>
              </a:rPr>
              <a:t>3. </a:t>
            </a:r>
            <a:r>
              <a:rPr lang="en-US" sz="2000" b="1" dirty="0" smtClean="0">
                <a:solidFill>
                  <a:srgbClr val="0070C0"/>
                </a:solidFill>
              </a:rPr>
              <a:t>Expulsion type  arrester</a:t>
            </a:r>
          </a:p>
          <a:p>
            <a:pPr>
              <a:buNone/>
            </a:pPr>
            <a:r>
              <a:rPr lang="en-US" sz="2000" b="1" dirty="0" smtClean="0">
                <a:solidFill>
                  <a:srgbClr val="0070C0"/>
                </a:solidFill>
              </a:rPr>
              <a:t>4. Electrolytic arrester</a:t>
            </a:r>
          </a:p>
          <a:p>
            <a:pPr>
              <a:buNone/>
            </a:pPr>
            <a:r>
              <a:rPr lang="en-US" sz="2000" b="1" dirty="0" smtClean="0">
                <a:solidFill>
                  <a:srgbClr val="0070C0"/>
                </a:solidFill>
              </a:rPr>
              <a:t>5. </a:t>
            </a:r>
            <a:r>
              <a:rPr lang="en-US" sz="2000" b="1" dirty="0" err="1" smtClean="0">
                <a:solidFill>
                  <a:srgbClr val="0070C0"/>
                </a:solidFill>
              </a:rPr>
              <a:t>Thyrite</a:t>
            </a:r>
            <a:r>
              <a:rPr lang="en-US" sz="2000" b="1" dirty="0" smtClean="0">
                <a:solidFill>
                  <a:srgbClr val="0070C0"/>
                </a:solidFill>
              </a:rPr>
              <a:t> arrester</a:t>
            </a:r>
          </a:p>
          <a:p>
            <a:pPr>
              <a:buNone/>
            </a:pPr>
            <a:r>
              <a:rPr lang="en-US" sz="2000" b="1" dirty="0" smtClean="0">
                <a:solidFill>
                  <a:srgbClr val="0070C0"/>
                </a:solidFill>
              </a:rPr>
              <a:t>6. Valve type arrester</a:t>
            </a:r>
            <a:endParaRPr lang="en-US" sz="20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609600" y="609600"/>
            <a:ext cx="2895600" cy="4495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038600" y="609600"/>
            <a:ext cx="4419600" cy="24669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029200" y="2895600"/>
            <a:ext cx="2421181" cy="2743200"/>
          </a:xfrm>
          <a:prstGeom prst="rect">
            <a:avLst/>
          </a:prstGeom>
          <a:noFill/>
          <a:ln w="9525">
            <a:noFill/>
            <a:miter lim="800000"/>
            <a:headEnd/>
            <a:tailEnd/>
          </a:ln>
          <a:effectLst/>
        </p:spPr>
      </p:pic>
      <p:sp>
        <p:nvSpPr>
          <p:cNvPr id="7" name="Rectangle 6"/>
          <p:cNvSpPr/>
          <p:nvPr/>
        </p:nvSpPr>
        <p:spPr>
          <a:xfrm>
            <a:off x="4953000" y="152400"/>
            <a:ext cx="2743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solidFill>
                  <a:srgbClr val="FF0000"/>
                </a:solidFill>
              </a:rPr>
              <a:t>Horn gap arrester</a:t>
            </a:r>
            <a:endParaRPr lang="en-US" sz="2000" b="1" dirty="0">
              <a:solidFill>
                <a:srgbClr val="FF0000"/>
              </a:solidFill>
            </a:endParaRPr>
          </a:p>
        </p:txBody>
      </p:sp>
      <p:sp>
        <p:nvSpPr>
          <p:cNvPr id="10" name="Rectangle 9"/>
          <p:cNvSpPr/>
          <p:nvPr/>
        </p:nvSpPr>
        <p:spPr>
          <a:xfrm>
            <a:off x="838200" y="0"/>
            <a:ext cx="2743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solidFill>
                  <a:srgbClr val="FF0000"/>
                </a:solidFill>
              </a:rPr>
              <a:t>Rod gap arrester</a:t>
            </a:r>
            <a:endParaRPr lang="en-US" sz="2000" b="1" dirty="0">
              <a:solidFill>
                <a:srgbClr val="FF0000"/>
              </a:solidFill>
            </a:endParaRPr>
          </a:p>
        </p:txBody>
      </p:sp>
      <p:sp>
        <p:nvSpPr>
          <p:cNvPr id="11" name="Rectangle 10"/>
          <p:cNvSpPr/>
          <p:nvPr/>
        </p:nvSpPr>
        <p:spPr>
          <a:xfrm>
            <a:off x="4648200" y="6019800"/>
            <a:ext cx="2743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0000"/>
                </a:solidFill>
              </a:rPr>
              <a:t>Expulsion  type arrester</a:t>
            </a:r>
            <a:endParaRPr lang="en-US"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Chapter-6</a:t>
            </a:r>
            <a:br>
              <a:rPr lang="en-US" b="1" dirty="0" smtClean="0">
                <a:solidFill>
                  <a:srgbClr val="FF0000"/>
                </a:solidFill>
              </a:rPr>
            </a:br>
            <a:r>
              <a:rPr lang="en-US" b="1" dirty="0" smtClean="0">
                <a:solidFill>
                  <a:srgbClr val="FF0000"/>
                </a:solidFill>
              </a:rPr>
              <a:t>Tariff</a:t>
            </a:r>
            <a:endParaRPr lang="en-US" b="1" dirty="0">
              <a:solidFill>
                <a:srgbClr val="FF0000"/>
              </a:solidFill>
            </a:endParaRPr>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b="1" i="1" dirty="0" smtClean="0">
                <a:solidFill>
                  <a:srgbClr val="FF0000"/>
                </a:solidFill>
              </a:rPr>
              <a:t>Tariff:</a:t>
            </a:r>
          </a:p>
          <a:p>
            <a:pPr>
              <a:buNone/>
            </a:pPr>
            <a:r>
              <a:rPr lang="en-US" b="1" i="1" dirty="0">
                <a:solidFill>
                  <a:srgbClr val="0070C0"/>
                </a:solidFill>
              </a:rPr>
              <a:t> </a:t>
            </a:r>
            <a:r>
              <a:rPr lang="en-US" b="1" i="1" dirty="0" smtClean="0">
                <a:solidFill>
                  <a:srgbClr val="0070C0"/>
                </a:solidFill>
              </a:rPr>
              <a:t>         </a:t>
            </a:r>
            <a:r>
              <a:rPr lang="en-US" sz="2000" b="1" i="1" dirty="0" smtClean="0">
                <a:solidFill>
                  <a:srgbClr val="0070C0"/>
                </a:solidFill>
              </a:rPr>
              <a:t>It  </a:t>
            </a:r>
            <a:r>
              <a:rPr lang="en-US" sz="2000" b="1" i="1" dirty="0">
                <a:solidFill>
                  <a:srgbClr val="0070C0"/>
                </a:solidFill>
              </a:rPr>
              <a:t>is the rate at which energy is supplied to </a:t>
            </a:r>
            <a:r>
              <a:rPr lang="en-US" sz="2000" b="1" i="1" dirty="0" smtClean="0">
                <a:solidFill>
                  <a:srgbClr val="0070C0"/>
                </a:solidFill>
              </a:rPr>
              <a:t>consumers</a:t>
            </a:r>
            <a:endParaRPr lang="en-US" sz="2000" b="1" dirty="0" smtClean="0">
              <a:solidFill>
                <a:srgbClr val="0070C0"/>
              </a:solidFill>
            </a:endParaRPr>
          </a:p>
          <a:p>
            <a:pPr>
              <a:buNone/>
            </a:pPr>
            <a:r>
              <a:rPr lang="en-US" b="1" i="1" dirty="0" smtClean="0">
                <a:solidFill>
                  <a:srgbClr val="FF0000"/>
                </a:solidFill>
              </a:rPr>
              <a:t>Tariff types :</a:t>
            </a:r>
          </a:p>
          <a:p>
            <a:r>
              <a:rPr lang="en-US" sz="2000" b="1" dirty="0" smtClean="0">
                <a:solidFill>
                  <a:srgbClr val="0070C0"/>
                </a:solidFill>
              </a:rPr>
              <a:t>Simple tariff </a:t>
            </a:r>
          </a:p>
          <a:p>
            <a:r>
              <a:rPr lang="en-US" sz="2000" b="1" dirty="0" smtClean="0">
                <a:solidFill>
                  <a:srgbClr val="0070C0"/>
                </a:solidFill>
              </a:rPr>
              <a:t>Flat </a:t>
            </a:r>
            <a:r>
              <a:rPr lang="en-US" sz="2000" b="1" dirty="0">
                <a:solidFill>
                  <a:srgbClr val="0070C0"/>
                </a:solidFill>
              </a:rPr>
              <a:t>rate </a:t>
            </a:r>
            <a:r>
              <a:rPr lang="en-US" sz="2000" b="1" dirty="0" smtClean="0">
                <a:solidFill>
                  <a:srgbClr val="0070C0"/>
                </a:solidFill>
              </a:rPr>
              <a:t> tariff</a:t>
            </a:r>
          </a:p>
          <a:p>
            <a:r>
              <a:rPr lang="en-US" sz="2000" b="1" dirty="0" smtClean="0">
                <a:solidFill>
                  <a:srgbClr val="0070C0"/>
                </a:solidFill>
              </a:rPr>
              <a:t>Block </a:t>
            </a:r>
            <a:r>
              <a:rPr lang="en-US" sz="2000" b="1" dirty="0">
                <a:solidFill>
                  <a:srgbClr val="0070C0"/>
                </a:solidFill>
              </a:rPr>
              <a:t>rate </a:t>
            </a:r>
            <a:r>
              <a:rPr lang="en-US" sz="2000" b="1" dirty="0" smtClean="0">
                <a:solidFill>
                  <a:srgbClr val="0070C0"/>
                </a:solidFill>
              </a:rPr>
              <a:t>tariff</a:t>
            </a:r>
          </a:p>
          <a:p>
            <a:r>
              <a:rPr lang="en-US" sz="2000" b="1" dirty="0" smtClean="0">
                <a:solidFill>
                  <a:srgbClr val="0070C0"/>
                </a:solidFill>
              </a:rPr>
              <a:t>Two </a:t>
            </a:r>
            <a:r>
              <a:rPr lang="en-US" sz="2000" b="1" dirty="0">
                <a:solidFill>
                  <a:srgbClr val="0070C0"/>
                </a:solidFill>
              </a:rPr>
              <a:t>part </a:t>
            </a:r>
            <a:r>
              <a:rPr lang="en-US" sz="2000" b="1" dirty="0" smtClean="0">
                <a:solidFill>
                  <a:srgbClr val="0070C0"/>
                </a:solidFill>
              </a:rPr>
              <a:t>tariff</a:t>
            </a:r>
          </a:p>
          <a:p>
            <a:r>
              <a:rPr lang="en-US" sz="2000" b="1" dirty="0" smtClean="0">
                <a:solidFill>
                  <a:srgbClr val="0070C0"/>
                </a:solidFill>
              </a:rPr>
              <a:t>Three part tariff</a:t>
            </a:r>
            <a:endParaRPr lang="en-US" sz="2000" b="1" dirty="0">
              <a:solidFill>
                <a:srgbClr val="0070C0"/>
              </a:solidFill>
            </a:endParaRPr>
          </a:p>
          <a:p>
            <a:r>
              <a:rPr lang="en-US" sz="2000" b="1" dirty="0" smtClean="0">
                <a:solidFill>
                  <a:srgbClr val="0070C0"/>
                </a:solidFill>
              </a:rPr>
              <a:t>Maximum demand tariff</a:t>
            </a:r>
          </a:p>
          <a:p>
            <a:r>
              <a:rPr lang="en-US" sz="2000" b="1" dirty="0" smtClean="0">
                <a:solidFill>
                  <a:srgbClr val="0070C0"/>
                </a:solidFill>
              </a:rPr>
              <a:t>Power factor tariff</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0"/>
            <a:ext cx="84582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a:solidFill>
                  <a:srgbClr val="FF0000"/>
                </a:solidFill>
              </a:rPr>
              <a:t>Simple Tariff</a:t>
            </a:r>
          </a:p>
          <a:p>
            <a:r>
              <a:rPr lang="en-US" sz="2000" dirty="0" smtClean="0">
                <a:solidFill>
                  <a:srgbClr val="0070C0"/>
                </a:solidFill>
              </a:rPr>
              <a:t>             -</a:t>
            </a:r>
            <a:r>
              <a:rPr lang="en-US" sz="2000" dirty="0">
                <a:solidFill>
                  <a:srgbClr val="0070C0"/>
                </a:solidFill>
              </a:rPr>
              <a:t>The price charged per unit energy supplied is constant irrespective of the number </a:t>
            </a:r>
            <a:r>
              <a:rPr lang="en-US" sz="2000" dirty="0" smtClean="0">
                <a:solidFill>
                  <a:srgbClr val="0070C0"/>
                </a:solidFill>
              </a:rPr>
              <a:t>of  supplied </a:t>
            </a:r>
            <a:r>
              <a:rPr lang="en-US" sz="2000" dirty="0">
                <a:solidFill>
                  <a:srgbClr val="0070C0"/>
                </a:solidFill>
              </a:rPr>
              <a:t>units</a:t>
            </a:r>
          </a:p>
          <a:p>
            <a:r>
              <a:rPr lang="en-US" sz="2000" dirty="0" smtClean="0">
                <a:solidFill>
                  <a:srgbClr val="0070C0"/>
                </a:solidFill>
              </a:rPr>
              <a:t>           - </a:t>
            </a:r>
            <a:r>
              <a:rPr lang="en-US" sz="2000" dirty="0">
                <a:solidFill>
                  <a:srgbClr val="0070C0"/>
                </a:solidFill>
              </a:rPr>
              <a:t>Energy consumption is recorded at consumer’s terminals via an energy meter</a:t>
            </a:r>
          </a:p>
          <a:p>
            <a:r>
              <a:rPr lang="en-US" sz="2000" dirty="0" smtClean="0">
                <a:solidFill>
                  <a:srgbClr val="0070C0"/>
                </a:solidFill>
              </a:rPr>
              <a:t>            - </a:t>
            </a:r>
            <a:r>
              <a:rPr lang="en-US" sz="2000" dirty="0">
                <a:solidFill>
                  <a:srgbClr val="0070C0"/>
                </a:solidFill>
              </a:rPr>
              <a:t>Most simple type, but doesn’t discriminate between types of consumers</a:t>
            </a:r>
          </a:p>
        </p:txBody>
      </p:sp>
      <p:sp>
        <p:nvSpPr>
          <p:cNvPr id="5" name="Rectangle 4"/>
          <p:cNvSpPr/>
          <p:nvPr/>
        </p:nvSpPr>
        <p:spPr>
          <a:xfrm>
            <a:off x="304800" y="2895600"/>
            <a:ext cx="8382000" cy="3276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a:solidFill>
                  <a:srgbClr val="FF0000"/>
                </a:solidFill>
              </a:rPr>
              <a:t>Flat rate Tariff</a:t>
            </a:r>
          </a:p>
          <a:p>
            <a:r>
              <a:rPr lang="en-US" sz="2000" dirty="0" smtClean="0">
                <a:solidFill>
                  <a:srgbClr val="0070C0"/>
                </a:solidFill>
              </a:rPr>
              <a:t>                - </a:t>
            </a:r>
            <a:r>
              <a:rPr lang="en-US" sz="2000" dirty="0">
                <a:solidFill>
                  <a:srgbClr val="0070C0"/>
                </a:solidFill>
              </a:rPr>
              <a:t>Consumers are grouped into different classes according to diversity and load factors.</a:t>
            </a:r>
          </a:p>
          <a:p>
            <a:r>
              <a:rPr lang="en-US" sz="2000" dirty="0" smtClean="0">
                <a:solidFill>
                  <a:srgbClr val="0070C0"/>
                </a:solidFill>
              </a:rPr>
              <a:t>               - </a:t>
            </a:r>
            <a:r>
              <a:rPr lang="en-US" sz="2000" dirty="0">
                <a:solidFill>
                  <a:srgbClr val="0070C0"/>
                </a:solidFill>
              </a:rPr>
              <a:t>Each class of consumers is charged at a different uniform rate.</a:t>
            </a:r>
          </a:p>
          <a:p>
            <a:r>
              <a:rPr lang="en-US" sz="2000" dirty="0" smtClean="0">
                <a:solidFill>
                  <a:srgbClr val="0070C0"/>
                </a:solidFill>
              </a:rPr>
              <a:t>              - </a:t>
            </a:r>
            <a:r>
              <a:rPr lang="en-US" sz="2000" dirty="0">
                <a:solidFill>
                  <a:srgbClr val="0070C0"/>
                </a:solidFill>
              </a:rPr>
              <a:t>More fair to different types of consumers &amp; quite simple in calculations.</a:t>
            </a:r>
          </a:p>
          <a:p>
            <a:r>
              <a:rPr lang="en-US" sz="2000" dirty="0" smtClean="0">
                <a:solidFill>
                  <a:srgbClr val="0070C0"/>
                </a:solidFill>
              </a:rPr>
              <a:t>              - </a:t>
            </a:r>
            <a:r>
              <a:rPr lang="en-US" sz="2000" dirty="0">
                <a:solidFill>
                  <a:srgbClr val="0070C0"/>
                </a:solidFill>
              </a:rPr>
              <a:t>Expensive &amp; complicated as separate meters are required for different load types</a:t>
            </a:r>
          </a:p>
          <a:p>
            <a:r>
              <a:rPr lang="en-US" sz="2000" dirty="0" smtClean="0">
                <a:solidFill>
                  <a:srgbClr val="0070C0"/>
                </a:solidFill>
              </a:rPr>
              <a:t>               - </a:t>
            </a:r>
            <a:r>
              <a:rPr lang="en-US" sz="2000" dirty="0">
                <a:solidFill>
                  <a:srgbClr val="0070C0"/>
                </a:solidFill>
              </a:rPr>
              <a:t>Consumers are charged at the same rate irrespective of the magnitude of </a:t>
            </a:r>
            <a:r>
              <a:rPr lang="en-US" sz="2000" dirty="0" smtClean="0">
                <a:solidFill>
                  <a:srgbClr val="0070C0"/>
                </a:solidFill>
              </a:rPr>
              <a:t>energy consumed</a:t>
            </a:r>
            <a:r>
              <a:rPr lang="en-US" sz="2000" dirty="0">
                <a:solidFill>
                  <a:srgbClr val="0070C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915400" cy="487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b="1" i="1" dirty="0">
                <a:solidFill>
                  <a:srgbClr val="FF0000"/>
                </a:solidFill>
              </a:rPr>
              <a:t>Block rate </a:t>
            </a:r>
            <a:r>
              <a:rPr lang="en-US" sz="2400" b="1" i="1" dirty="0" smtClean="0">
                <a:solidFill>
                  <a:srgbClr val="FF0000"/>
                </a:solidFill>
              </a:rPr>
              <a:t>Tariff: </a:t>
            </a:r>
            <a:endParaRPr lang="en-US" sz="2400" b="1" i="1" dirty="0">
              <a:solidFill>
                <a:srgbClr val="FF0000"/>
              </a:solidFill>
            </a:endParaRPr>
          </a:p>
          <a:p>
            <a:r>
              <a:rPr lang="en-US" sz="2000" dirty="0" smtClean="0">
                <a:solidFill>
                  <a:srgbClr val="0070C0"/>
                </a:solidFill>
              </a:rPr>
              <a:t>                     Energy </a:t>
            </a:r>
            <a:r>
              <a:rPr lang="en-US" sz="2000" dirty="0">
                <a:solidFill>
                  <a:srgbClr val="0070C0"/>
                </a:solidFill>
              </a:rPr>
              <a:t>consumption is divided into fixed price per unit blocks. The </a:t>
            </a:r>
            <a:r>
              <a:rPr lang="en-US" sz="2000" dirty="0" smtClean="0">
                <a:solidFill>
                  <a:srgbClr val="0070C0"/>
                </a:solidFill>
              </a:rPr>
              <a:t>price per </a:t>
            </a:r>
            <a:r>
              <a:rPr lang="en-US" sz="2000" dirty="0">
                <a:solidFill>
                  <a:srgbClr val="0070C0"/>
                </a:solidFill>
              </a:rPr>
              <a:t>unit in the first block is the highest </a:t>
            </a:r>
            <a:r>
              <a:rPr lang="en-US" sz="2000" b="1" i="1" dirty="0">
                <a:solidFill>
                  <a:srgbClr val="0070C0"/>
                </a:solidFill>
              </a:rPr>
              <a:t>(or lowest) according to </a:t>
            </a:r>
            <a:r>
              <a:rPr lang="en-US" sz="2000" b="1" i="1" dirty="0" smtClean="0">
                <a:solidFill>
                  <a:srgbClr val="0070C0"/>
                </a:solidFill>
              </a:rPr>
              <a:t>the </a:t>
            </a:r>
            <a:r>
              <a:rPr lang="en-US" sz="2000" dirty="0" smtClean="0">
                <a:solidFill>
                  <a:srgbClr val="0070C0"/>
                </a:solidFill>
              </a:rPr>
              <a:t>provider’s </a:t>
            </a:r>
            <a:r>
              <a:rPr lang="en-US" sz="2000" dirty="0">
                <a:solidFill>
                  <a:srgbClr val="0070C0"/>
                </a:solidFill>
              </a:rPr>
              <a:t>necessities and priorities; accordingly, it is progressively </a:t>
            </a:r>
            <a:r>
              <a:rPr lang="en-US" sz="2000" dirty="0" smtClean="0">
                <a:solidFill>
                  <a:srgbClr val="0070C0"/>
                </a:solidFill>
              </a:rPr>
              <a:t>reduced  </a:t>
            </a:r>
            <a:r>
              <a:rPr lang="en-US" sz="2000" b="1" i="1" dirty="0" smtClean="0">
                <a:solidFill>
                  <a:srgbClr val="0070C0"/>
                </a:solidFill>
              </a:rPr>
              <a:t>(or </a:t>
            </a:r>
            <a:r>
              <a:rPr lang="en-US" sz="2000" b="1" i="1" dirty="0">
                <a:solidFill>
                  <a:srgbClr val="0070C0"/>
                </a:solidFill>
              </a:rPr>
              <a:t>increased) for the succeeding blocks of energy.</a:t>
            </a:r>
          </a:p>
          <a:p>
            <a:r>
              <a:rPr lang="en-US" sz="2000" dirty="0" smtClean="0">
                <a:solidFill>
                  <a:srgbClr val="0070C0"/>
                </a:solidFill>
              </a:rPr>
              <a:t>                     Consumer </a:t>
            </a:r>
            <a:r>
              <a:rPr lang="en-US" sz="2000" dirty="0">
                <a:solidFill>
                  <a:srgbClr val="0070C0"/>
                </a:solidFill>
              </a:rPr>
              <a:t>gets an incentive to consume more </a:t>
            </a:r>
            <a:r>
              <a:rPr lang="en-US" sz="2000" b="1" i="1" dirty="0">
                <a:solidFill>
                  <a:srgbClr val="0070C0"/>
                </a:solidFill>
              </a:rPr>
              <a:t>(or less) electrical </a:t>
            </a:r>
            <a:r>
              <a:rPr lang="en-US" sz="2000" b="1" i="1" dirty="0" smtClean="0">
                <a:solidFill>
                  <a:srgbClr val="0070C0"/>
                </a:solidFill>
              </a:rPr>
              <a:t>energy. </a:t>
            </a:r>
            <a:r>
              <a:rPr lang="en-US" sz="2000" dirty="0" smtClean="0">
                <a:solidFill>
                  <a:srgbClr val="0070C0"/>
                </a:solidFill>
              </a:rPr>
              <a:t>Increased </a:t>
            </a:r>
            <a:r>
              <a:rPr lang="en-US" sz="2000" dirty="0">
                <a:solidFill>
                  <a:srgbClr val="0070C0"/>
                </a:solidFill>
              </a:rPr>
              <a:t>consumption increases the load factor of the system and </a:t>
            </a:r>
            <a:r>
              <a:rPr lang="en-US" sz="2000" dirty="0" smtClean="0">
                <a:solidFill>
                  <a:srgbClr val="0070C0"/>
                </a:solidFill>
              </a:rPr>
              <a:t>hence  the </a:t>
            </a:r>
            <a:r>
              <a:rPr lang="en-US" sz="2000" dirty="0">
                <a:solidFill>
                  <a:srgbClr val="0070C0"/>
                </a:solidFill>
              </a:rPr>
              <a:t>cost of generation </a:t>
            </a:r>
            <a:r>
              <a:rPr lang="en-US" sz="2000" dirty="0" smtClean="0">
                <a:solidFill>
                  <a:srgbClr val="0070C0"/>
                </a:solidFill>
              </a:rPr>
              <a:t>is reduced</a:t>
            </a:r>
            <a:r>
              <a:rPr lang="en-US" sz="2000" dirty="0">
                <a:solidFill>
                  <a:srgbClr val="0070C0"/>
                </a:solidFill>
              </a:rPr>
              <a:t>, nevertheless, it may also overstress </a:t>
            </a:r>
            <a:r>
              <a:rPr lang="en-US" sz="2000" dirty="0" smtClean="0">
                <a:solidFill>
                  <a:srgbClr val="0070C0"/>
                </a:solidFill>
              </a:rPr>
              <a:t>a  heavily </a:t>
            </a:r>
            <a:r>
              <a:rPr lang="en-US" sz="2000" dirty="0">
                <a:solidFill>
                  <a:srgbClr val="0070C0"/>
                </a:solidFill>
              </a:rPr>
              <a:t>loaded grid with </a:t>
            </a:r>
            <a:r>
              <a:rPr lang="en-US" sz="2000" dirty="0" smtClean="0">
                <a:solidFill>
                  <a:srgbClr val="0070C0"/>
                </a:solidFill>
              </a:rPr>
              <a:t>constrained resources</a:t>
            </a:r>
            <a:r>
              <a:rPr lang="en-US" sz="2000" dirty="0">
                <a:solidFill>
                  <a:srgbClr val="0070C0"/>
                </a:solidFill>
              </a:rPr>
              <a:t>, which may in turn </a:t>
            </a:r>
            <a:r>
              <a:rPr lang="en-US" sz="2000" dirty="0" smtClean="0">
                <a:solidFill>
                  <a:srgbClr val="0070C0"/>
                </a:solidFill>
              </a:rPr>
              <a:t>imply increasing </a:t>
            </a:r>
            <a:r>
              <a:rPr lang="en-US" sz="2000" dirty="0">
                <a:solidFill>
                  <a:srgbClr val="0070C0"/>
                </a:solidFill>
              </a:rPr>
              <a:t>the cost of generation!!!</a:t>
            </a:r>
          </a:p>
          <a:p>
            <a:r>
              <a:rPr lang="en-US" sz="2000" dirty="0" smtClean="0">
                <a:solidFill>
                  <a:srgbClr val="0070C0"/>
                </a:solidFill>
              </a:rPr>
              <a:t>                   - </a:t>
            </a:r>
            <a:r>
              <a:rPr lang="en-US" sz="2000" dirty="0">
                <a:solidFill>
                  <a:srgbClr val="0070C0"/>
                </a:solidFill>
              </a:rPr>
              <a:t>Lacks a measure of the consumer’s demand.</a:t>
            </a:r>
          </a:p>
          <a:p>
            <a:r>
              <a:rPr lang="en-US" sz="2000" dirty="0" smtClean="0">
                <a:solidFill>
                  <a:srgbClr val="0070C0"/>
                </a:solidFill>
              </a:rPr>
              <a:t>                   - </a:t>
            </a:r>
            <a:r>
              <a:rPr lang="en-US" sz="2000" dirty="0">
                <a:solidFill>
                  <a:srgbClr val="0070C0"/>
                </a:solidFill>
              </a:rPr>
              <a:t>Used for majority of residential and small commercial consumers.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584</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ELECTRICAL ENGG. DEPARTMENT  ELECTRICAL POWER-II 6TH SEMESTER</vt:lpstr>
      <vt:lpstr>Slide 2</vt:lpstr>
      <vt:lpstr>Slide 3</vt:lpstr>
      <vt:lpstr>Slide 4</vt:lpstr>
      <vt:lpstr>Slide 5</vt:lpstr>
      <vt:lpstr>Slide 6</vt:lpstr>
      <vt:lpstr>Chapter-6 Tariff</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ELECTRICAL ENGG. DEPARTMENT  ELECTRICAL POWER-II 6TH SEMESTER</dc:title>
  <dc:creator>Swas</dc:creator>
  <cp:lastModifiedBy>Swas</cp:lastModifiedBy>
  <cp:revision>24</cp:revision>
  <dcterms:created xsi:type="dcterms:W3CDTF">2020-03-19T14:56:32Z</dcterms:created>
  <dcterms:modified xsi:type="dcterms:W3CDTF">2020-03-19T16:15:00Z</dcterms:modified>
</cp:coreProperties>
</file>